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Portada. Presenta el proyecto: colaboración estratégica con Tudor Pro Cycling Team en Ritual de Terra para 2026–2027. Buyout exclusivo.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Servicios de spa, gimnasio y recuperación reservados para el equipo.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Necesidades operativas específicas del equipo ciclista profesional.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Requerimientos técnicos: salas, blackout, photoshoot, montajes.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Importe total contratado y extras opcionales.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Calendario detallado de cobros a 4 tramos.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Política de cancelación en 4 escalones según antelación.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Este acuerdo es una plataforma estratégica más allá del evento.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Departamentos implicados y responsabilidades principales.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Lista de acciones inmediatas antes de la llegada del equipo.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Cierre: el hotel está listo para recibir grupos profesionales con excelencia.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Cifras clave de la operación: 250.000 € netos (275.000 € con IVA) repartidos en 4 tramos: 30% firma, 20% junio 2026, 30% diciembre 2026, 20% enero 2027.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Objetivo de la reunión: alinear al equipo para acoger al grupo profesional con excelencia.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Puntos clave del acuerdo.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Necesidades logísticas del equipo: almacén, lavado, taller, corriente, aparcamiento, seguridad, materiales.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Tres estancias en el hotel: los dos primeros camps en buyout exclusivo, el tercero con 13 habitaciones twin.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Condiciones generales de alojamiento.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Distribución de habitaciones disponibles.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Restaurante Madre: servicio, chefs, nutrición, materias primas y coordinación.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48640" cy="68580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73152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 i="0">
                <a:solidFill>
                  <a:srgbClr val="B8A088"/>
                </a:solidFill>
                <a:latin typeface="Calibri"/>
              </a:rPr>
              <a:t>PRESENTACIÓN INTERNA · CONFIDENCIAL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128016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200" b="0" i="0">
                <a:solidFill>
                  <a:srgbClr val="FFFFFF"/>
                </a:solidFill>
                <a:latin typeface="Georgia"/>
              </a:rPr>
              <a:t>Tudor Pro Cycling 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194560"/>
            <a:ext cx="9144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1">
                <a:solidFill>
                  <a:srgbClr val="C8102E"/>
                </a:solidFill>
                <a:latin typeface="Georgia"/>
              </a:rPr>
              <a:t>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65176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200" b="0" i="0">
                <a:solidFill>
                  <a:srgbClr val="FFFFFF"/>
                </a:solidFill>
                <a:latin typeface="Georgia"/>
              </a:rPr>
              <a:t>Ritual de Terra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5840" y="3749039"/>
            <a:ext cx="91440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393192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0" i="1">
                <a:solidFill>
                  <a:srgbClr val="EFE7D8"/>
                </a:solidFill>
                <a:latin typeface="Georgia"/>
              </a:rPr>
              <a:t>Training Camps 2026 – 2027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4434840"/>
            <a:ext cx="10058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 i="0">
                <a:solidFill>
                  <a:srgbClr val="8A8A8A"/>
                </a:solidFill>
                <a:latin typeface="Calibri"/>
              </a:rPr>
              <a:t>MORAIRA RESORT &amp; SPA · BUYOUT EXCLUSIVO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5840" y="5577840"/>
            <a:ext cx="10149840" cy="9525"/>
          </a:xfrm>
          <a:prstGeom prst="rect">
            <a:avLst/>
          </a:prstGeom>
          <a:solidFill>
            <a:srgbClr val="4A4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571500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 i="0">
                <a:solidFill>
                  <a:srgbClr val="8A8A8A"/>
                </a:solidFill>
                <a:latin typeface="Calibri"/>
              </a:rPr>
              <a:t>PRESENTADO POR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5989320"/>
            <a:ext cx="5486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Georgia"/>
              </a:rPr>
              <a:t>Laura · Ventas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0" y="5989320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100" b="0" i="1">
                <a:solidFill>
                  <a:srgbClr val="EFE7D8"/>
                </a:solidFill>
                <a:latin typeface="Calibri"/>
              </a:rPr>
              <a:t>Departamento Comercial · Ritual de Terra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10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09 · BIENESTAR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Spa, gimnasio y recuperación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5577840" cy="155448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063240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C8102E"/>
                </a:solidFill>
                <a:latin typeface="Calibri"/>
              </a:rPr>
              <a:t>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063240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Acceso ilimitado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74720"/>
            <a:ext cx="4663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Circuito termal, gimnasio y cabinas de tratamiento para todo el grupo.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2200" y="2880360"/>
            <a:ext cx="5577840" cy="155448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0" y="3063240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C8102E"/>
                </a:solidFill>
                <a:latin typeface="Calibri"/>
              </a:rPr>
              <a:t>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12280" y="3063240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Prioridad del equipo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12280" y="3474720"/>
            <a:ext cx="4663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Horarios prioritarios reservados a Tudor Pro Cycling Team.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4572000"/>
            <a:ext cx="5577840" cy="155448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4754880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C8102E"/>
                </a:solidFill>
                <a:latin typeface="Calibri"/>
              </a:rPr>
              <a:t>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" y="4754880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Apertura externa limitada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166360"/>
            <a:ext cx="4663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Clientes externos solo en franjas acordadas previamente.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72200" y="4572000"/>
            <a:ext cx="5577840" cy="155448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754880"/>
            <a:ext cx="3200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C8102E"/>
                </a:solidFill>
                <a:latin typeface="Calibri"/>
              </a:rPr>
              <a:t>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12280" y="4754880"/>
            <a:ext cx="46634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Espacios de recuperación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12280" y="5166360"/>
            <a:ext cx="4663440" cy="8686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Zonas dedicadas a masajes, estiramientos y trabajo de movilidad.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11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10 · OPERACIONES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Logística del equipo ciclista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01752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Almacenaje seguro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Bicicletas custodiadas entre camps.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51960" y="288036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434840" y="301752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Zona de lavado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333756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Espacio dedicado con suministro de agua.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046720" y="288036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0" y="301752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Taller mecánicos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0" y="333756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Área de trabajo para el staff técnico.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393192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406908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Tomas eléctricas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438912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Carga para camiones y equipamiento.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251960" y="393192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434840" y="406908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Parking flota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4840" y="438912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Vans, coches de apoyo, trailers y camiones.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046720" y="393192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0" y="406908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Seguridad y accesos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0" y="438912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Control perimetral y del grupo.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4983480"/>
            <a:ext cx="370332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5120640"/>
            <a:ext cx="33832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Material y nutrición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5440680"/>
            <a:ext cx="33832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Espacio dedicado para stock deportivo.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12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11 · ESPACIOS TÉCNICOS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Salas, montaje y necesidades técnicas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92608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29718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Salas de reunión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9120" y="299923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Briefings diarios y análisis de vídeo del equipo.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52044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5661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Cortinas de oscurecimiento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9120" y="359359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Blackout para proyecciones y sesiones de vídeo.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11480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41605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Photoshoot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418795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Posibles adaptaciones de espacios para producción de contenido.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70916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Montajes y mobiliario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478231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Alquileres o adaptaciones específicas — con coste adicional.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30352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5349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Coordinación técnica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537667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Trabajo conjunto entre mantenimiento y eventos.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13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12 · ECONOMÍA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Condiciones económicas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4572000" cy="338328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15468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IMPORTE TOTAL · 3 CAMPS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11880"/>
            <a:ext cx="411480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Georgia"/>
              </a:rPr>
              <a:t>250.000 €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4754879"/>
            <a:ext cx="640080" cy="1905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93776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i="0">
                <a:solidFill>
                  <a:srgbClr val="EFE7D8"/>
                </a:solidFill>
                <a:latin typeface="Calibri"/>
              </a:rPr>
              <a:t>IVA 10 % NO INCLUIDO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486400"/>
            <a:ext cx="41148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i="1">
                <a:solidFill>
                  <a:srgbClr val="8A8A8A"/>
                </a:solidFill>
                <a:latin typeface="Calibri"/>
              </a:rPr>
              <a:t>Salas de convenciones y parking de camiones incluidos sin coste como gesto comercial.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4960" y="288036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8C7358"/>
                </a:solidFill>
                <a:latin typeface="Calibri"/>
              </a:rPr>
              <a:t>EXTRAS CONTRATABLES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94960" y="3337560"/>
            <a:ext cx="6400800" cy="7772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623560" y="342900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Apartamento adicional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23560" y="3776472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1">
                <a:solidFill>
                  <a:srgbClr val="8A8A8A"/>
                </a:solidFill>
                <a:latin typeface="Calibri"/>
              </a:rPr>
              <a:t>por noche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75520" y="352044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2200" b="1" i="0">
                <a:solidFill>
                  <a:srgbClr val="C8102E"/>
                </a:solidFill>
                <a:latin typeface="Georgia"/>
              </a:rPr>
              <a:t>100 €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94960" y="4206240"/>
            <a:ext cx="6400800" cy="7772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623560" y="429768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Limpieza durante estancia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23560" y="4645152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1">
                <a:solidFill>
                  <a:srgbClr val="8A8A8A"/>
                </a:solidFill>
                <a:latin typeface="Calibri"/>
              </a:rPr>
              <a:t>por servicio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0" y="438912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2200" b="1" i="0">
                <a:solidFill>
                  <a:srgbClr val="C8102E"/>
                </a:solidFill>
                <a:latin typeface="Georgia"/>
              </a:rPr>
              <a:t>30 €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394960" y="5074920"/>
            <a:ext cx="6400800" cy="7772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623560" y="516636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Limpieza final tras check-out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23560" y="5513832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1">
                <a:solidFill>
                  <a:srgbClr val="8A8A8A"/>
                </a:solidFill>
                <a:latin typeface="Calibri"/>
              </a:rPr>
              <a:t>por servicio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875520" y="5257800"/>
            <a:ext cx="18288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2200" b="1" i="0">
                <a:solidFill>
                  <a:srgbClr val="C8102E"/>
                </a:solidFill>
                <a:latin typeface="Georgia"/>
              </a:rPr>
              <a:t>80 €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14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13 · COBROS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Calendario de pagos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1124712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971800"/>
            <a:ext cx="1828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EFE7D8"/>
                </a:solidFill>
                <a:latin typeface="Calibri"/>
              </a:rPr>
              <a:t>PORCENTAJE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8880" y="2971800"/>
            <a:ext cx="5029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EFE7D8"/>
                </a:solidFill>
                <a:latin typeface="Calibri"/>
              </a:rPr>
              <a:t>FECHA LÍMITE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0" y="2971800"/>
            <a:ext cx="43891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EFE7D8"/>
                </a:solidFill>
                <a:latin typeface="Calibri"/>
              </a:rPr>
              <a:t>CONCEPTO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3337560"/>
            <a:ext cx="11247120" cy="64008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47472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i="0">
                <a:solidFill>
                  <a:srgbClr val="C8102E"/>
                </a:solidFill>
                <a:latin typeface="Georgia"/>
              </a:rPr>
              <a:t>30 %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68880" y="352044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 la firma del contrato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98079" y="3538728"/>
            <a:ext cx="4206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i="1">
                <a:solidFill>
                  <a:srgbClr val="4A4A4A"/>
                </a:solidFill>
                <a:latin typeface="Calibri"/>
              </a:rPr>
              <a:t>Depósito · no reembolsable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4023360"/>
            <a:ext cx="11247120" cy="640080"/>
          </a:xfrm>
          <a:prstGeom prst="rect">
            <a:avLst/>
          </a:prstGeom>
          <a:solidFill>
            <a:srgbClr val="F7F3EB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416052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i="0">
                <a:solidFill>
                  <a:srgbClr val="C8102E"/>
                </a:solidFill>
                <a:latin typeface="Georgia"/>
              </a:rPr>
              <a:t>20 %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468880" y="420624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Antes del 30 de junio de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98079" y="4224528"/>
            <a:ext cx="4206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i="1">
                <a:solidFill>
                  <a:srgbClr val="4A4A4A"/>
                </a:solidFill>
                <a:latin typeface="Calibri"/>
              </a:rPr>
              <a:t>Segundo tramo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4709160"/>
            <a:ext cx="11247120" cy="64008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84632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i="0">
                <a:solidFill>
                  <a:srgbClr val="C8102E"/>
                </a:solidFill>
                <a:latin typeface="Georgia"/>
              </a:rPr>
              <a:t>30 %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68880" y="489204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Antes del 23 de diciembre de 2026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98079" y="4910328"/>
            <a:ext cx="4206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i="1">
                <a:solidFill>
                  <a:srgbClr val="4A4A4A"/>
                </a:solidFill>
                <a:latin typeface="Calibri"/>
              </a:rPr>
              <a:t>Tercer tramo · previo Camp 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" y="5394960"/>
            <a:ext cx="11247120" cy="640080"/>
          </a:xfrm>
          <a:prstGeom prst="rect">
            <a:avLst/>
          </a:prstGeom>
          <a:solidFill>
            <a:srgbClr val="F7F3EB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5532120"/>
            <a:ext cx="16459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 i="0">
                <a:solidFill>
                  <a:srgbClr val="C8102E"/>
                </a:solidFill>
                <a:latin typeface="Georgia"/>
              </a:rPr>
              <a:t>20 %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68880" y="557784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Antes del 19 de enero de 2027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498079" y="5596128"/>
            <a:ext cx="42062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 i="1">
                <a:solidFill>
                  <a:srgbClr val="4A4A4A"/>
                </a:solidFill>
                <a:latin typeface="Calibri"/>
              </a:rPr>
              <a:t>Cuarto tramo · previo Camp 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15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14 · CANCELACIÓN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Política de cancelación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278892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31546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>
                <a:solidFill>
                  <a:srgbClr val="8C7358"/>
                </a:solidFill>
                <a:latin typeface="Calibri"/>
              </a:rPr>
              <a:t>≥ 90 días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365760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600" b="1" i="0">
                <a:solidFill>
                  <a:srgbClr val="C8102E"/>
                </a:solidFill>
                <a:latin typeface="Georgia"/>
              </a:rPr>
              <a:t>0 %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983480"/>
            <a:ext cx="24231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Sin penalización · salvo depósito no reembolsable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37560" y="2880360"/>
            <a:ext cx="278892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37560" y="31546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>
                <a:solidFill>
                  <a:srgbClr val="8C7358"/>
                </a:solidFill>
                <a:latin typeface="Calibri"/>
              </a:rPr>
              <a:t>60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37560" y="365760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600" b="1" i="0">
                <a:solidFill>
                  <a:srgbClr val="C8102E"/>
                </a:solidFill>
                <a:latin typeface="Georgia"/>
              </a:rPr>
              <a:t>40 %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20440" y="4983480"/>
            <a:ext cx="24231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Sobre el importe total contratado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17920" y="2880360"/>
            <a:ext cx="278892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0" y="31546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>
                <a:solidFill>
                  <a:srgbClr val="8C7358"/>
                </a:solidFill>
                <a:latin typeface="Calibri"/>
              </a:rPr>
              <a:t>45 días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7920" y="365760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600" b="1" i="0">
                <a:solidFill>
                  <a:srgbClr val="C8102E"/>
                </a:solidFill>
                <a:latin typeface="Georgia"/>
              </a:rPr>
              <a:t>70 %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4983480"/>
            <a:ext cx="24231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Sobre el importe total contratado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098280" y="2880360"/>
            <a:ext cx="278892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098280" y="3154680"/>
            <a:ext cx="27889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1" i="0">
                <a:solidFill>
                  <a:srgbClr val="8C7358"/>
                </a:solidFill>
                <a:latin typeface="Calibri"/>
              </a:rPr>
              <a:t>≤ 30 días · no-show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098280" y="3657600"/>
            <a:ext cx="278892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5600" b="1" i="0">
                <a:solidFill>
                  <a:srgbClr val="C8102E"/>
                </a:solidFill>
                <a:latin typeface="Georgia"/>
              </a:rPr>
              <a:t>100 %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281160" y="4983480"/>
            <a:ext cx="24231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Sobre el importe total contratado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EFE7D8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EFE7D8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4A4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16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15 · ESTRATEGIA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FFFFFF"/>
                </a:solidFill>
                <a:latin typeface="Georgia"/>
              </a:rPr>
              <a:t>Colaboración a largo plazo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3108960"/>
            <a:ext cx="6858000" cy="2743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2000" b="0" i="1">
                <a:solidFill>
                  <a:srgbClr val="EFE7D8"/>
                </a:solidFill>
                <a:latin typeface="Georgia"/>
              </a:rPr>
              <a:t>Este proyecto no es solo un evento puntual: sienta las bases para una relación duradera con un equipo profesional de referencia mundial.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63840" y="2880360"/>
            <a:ext cx="3840480" cy="320040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38160" y="315468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IMPACTO A MEDIO PLAZO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365760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365760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0" i="0">
                <a:solidFill>
                  <a:srgbClr val="FFFFFF"/>
                </a:solidFill>
                <a:latin typeface="Calibri"/>
              </a:rPr>
              <a:t>Renovación potencial 2027–2028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38160" y="416052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416052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0" i="0">
                <a:solidFill>
                  <a:srgbClr val="FFFFFF"/>
                </a:solidFill>
                <a:latin typeface="Calibri"/>
              </a:rPr>
              <a:t>Nuevo posicionamiento del hotel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38160" y="466344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466344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0" i="0">
                <a:solidFill>
                  <a:srgbClr val="FFFFFF"/>
                </a:solidFill>
                <a:latin typeface="Calibri"/>
              </a:rPr>
              <a:t>Referencia en turismo deportivo premium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38160" y="516636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516636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00" b="0" i="0">
                <a:solidFill>
                  <a:srgbClr val="FFFFFF"/>
                </a:solidFill>
                <a:latin typeface="Calibri"/>
              </a:rPr>
              <a:t>Base para nuevas colaboraciones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17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16 · EQUIPOS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Coordinación interna por departamentos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5577840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2880360"/>
            <a:ext cx="38100" cy="105156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0175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Alojamiento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3383280"/>
            <a:ext cx="51206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Rooming list · ocupación · housekeeping · apartamentos.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172200" y="2880360"/>
            <a:ext cx="5577840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172200" y="2880360"/>
            <a:ext cx="38100" cy="105156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301752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Restaurante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3383280"/>
            <a:ext cx="51206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Buffets · horarios flexibles · nutrición · proveedores · facturación.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4069080"/>
            <a:ext cx="5577840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4069080"/>
            <a:ext cx="38100" cy="105156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20624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Spa / Gym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4572000"/>
            <a:ext cx="51206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Horarios · acceso prioritario · zonas de recuperación.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72200" y="4069080"/>
            <a:ext cx="5577840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172200" y="4069080"/>
            <a:ext cx="38100" cy="105156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Mantenimiento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0" y="4572000"/>
            <a:ext cx="51206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Salas · electricidad · bicis · taller · cortinas · montajes.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" y="5257800"/>
            <a:ext cx="5577840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57200" y="5257800"/>
            <a:ext cx="38100" cy="105156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5800" y="539496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Recepción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5800" y="5760720"/>
            <a:ext cx="51206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Check-in · control de accesos · información al grupo.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172200" y="5257800"/>
            <a:ext cx="5577840" cy="10515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172200" y="5257800"/>
            <a:ext cx="38100" cy="105156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00800" y="539496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Dirección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0" y="5760720"/>
            <a:ext cx="512064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i="0">
                <a:solidFill>
                  <a:srgbClr val="4A4A4A"/>
                </a:solidFill>
                <a:latin typeface="Calibri"/>
              </a:rPr>
              <a:t>Seguimiento global · acuerdos económicos · decisiones operativas.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18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17 · ACCIÓN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Próximos pasos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45720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2926080"/>
            <a:ext cx="457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29718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2B2B2B"/>
                </a:solidFill>
                <a:latin typeface="Calibri"/>
              </a:rPr>
              <a:t>Confirmar rooming list y necesidades finales.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429000"/>
            <a:ext cx="45720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57200" y="3474720"/>
            <a:ext cx="457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352044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2B2B2B"/>
                </a:solidFill>
                <a:latin typeface="Calibri"/>
              </a:rPr>
              <a:t>Definir horarios de restaurante, spa y gimnasio.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3977640"/>
            <a:ext cx="45720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7200" y="4023360"/>
            <a:ext cx="457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406908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2B2B2B"/>
                </a:solidFill>
                <a:latin typeface="Calibri"/>
              </a:rPr>
              <a:t>Validar espacios para bicis, taller, camiones y material.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526280"/>
            <a:ext cx="45720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4572000"/>
            <a:ext cx="457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61772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2B2B2B"/>
                </a:solidFill>
                <a:latin typeface="Calibri"/>
              </a:rPr>
              <a:t>Coordinar compras y facturación de materias primas.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074920"/>
            <a:ext cx="45720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5120640"/>
            <a:ext cx="457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05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97280" y="516636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2B2B2B"/>
                </a:solidFill>
                <a:latin typeface="Calibri"/>
              </a:rPr>
              <a:t>Revisar necesidades técnicas de salas y photoshoot.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5623560"/>
            <a:ext cx="457200" cy="4572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5669280"/>
            <a:ext cx="457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06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97280" y="571500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2B2B2B"/>
                </a:solidFill>
                <a:latin typeface="Calibri"/>
              </a:rPr>
              <a:t>Preparar reunión interna de seguimiento antes de la llegada.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EFE7D8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EFE7D8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4A4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19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18 · CIERRE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FFFFFF"/>
                </a:solidFill>
                <a:latin typeface="Georgia"/>
              </a:rPr>
              <a:t>Una oportunidad estratégica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291840"/>
            <a:ext cx="10698480" cy="2743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40000"/>
              </a:lnSpc>
            </a:pPr>
            <a:r>
              <a:rPr sz="2600" b="0" i="1">
                <a:solidFill>
                  <a:srgbClr val="EFE7D8"/>
                </a:solidFill>
                <a:latin typeface="Georgia"/>
              </a:rPr>
              <a:t>“Ritual de Terra estará preparado para acoger grupos deportivos profesionales, con alto nivel de servicio, privacidad y coordinación operativa.”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623560" y="5577840"/>
            <a:ext cx="91440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" y="5760720"/>
            <a:ext cx="11247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1" i="0">
                <a:solidFill>
                  <a:srgbClr val="8A8A8A"/>
                </a:solidFill>
                <a:latin typeface="Calibri"/>
              </a:rPr>
              <a:t>TUDOR PRO CYCLING TEAM × RITUAL DE TERRA · 2026 – 2027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02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01 · OPERACIÓN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Cifras y calendario de pagos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4572000" cy="338328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15468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IMPORTE TOTAL · 3 CAMPS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520440"/>
            <a:ext cx="411480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400" b="1" i="0">
                <a:solidFill>
                  <a:srgbClr val="FFFFFF"/>
                </a:solidFill>
                <a:latin typeface="Georgia"/>
              </a:rPr>
              <a:t>250.000 €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4617720"/>
            <a:ext cx="640080" cy="1905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8006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Calibri"/>
              </a:rPr>
              <a:t>IVA 10 %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029200"/>
            <a:ext cx="1828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 i="0">
                <a:solidFill>
                  <a:srgbClr val="EFE7D8"/>
                </a:solidFill>
                <a:latin typeface="Georgia"/>
              </a:rPr>
              <a:t>25.000 €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51760" y="4800600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i="0">
                <a:solidFill>
                  <a:srgbClr val="8A8A8A"/>
                </a:solidFill>
                <a:latin typeface="Calibri"/>
              </a:rPr>
              <a:t>TOTAL CON IVA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51760" y="5029200"/>
            <a:ext cx="2286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 i="0">
                <a:solidFill>
                  <a:srgbClr val="FFFFFF"/>
                </a:solidFill>
                <a:latin typeface="Georgia"/>
              </a:rPr>
              <a:t>275.000 €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5623560"/>
            <a:ext cx="41148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1">
                <a:solidFill>
                  <a:srgbClr val="8A8A8A"/>
                </a:solidFill>
                <a:latin typeface="Calibri"/>
              </a:rPr>
              <a:t>Buyout exclusivo en Camps 1 y 2 · 13 hab. twin en Camp 3. Salas de convenciones y parking sin coste.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94960" y="2880360"/>
            <a:ext cx="64008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8C7358"/>
                </a:solidFill>
                <a:latin typeface="Calibri"/>
              </a:rPr>
              <a:t>CALENDARIO DE PAGOS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394960" y="3337560"/>
            <a:ext cx="6400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68112" y="3410712"/>
            <a:ext cx="640080" cy="420624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468112" y="3447288"/>
            <a:ext cx="640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30%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17920" y="338328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Georgia"/>
              </a:rPr>
              <a:t>A la firma del contrato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7920" y="363016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i="1">
                <a:solidFill>
                  <a:srgbClr val="8A8A8A"/>
                </a:solidFill>
                <a:latin typeface="Calibri"/>
              </a:rPr>
              <a:t>Depósito · no reembolsable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32720" y="34747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600" b="1" i="0">
                <a:solidFill>
                  <a:srgbClr val="C8102E"/>
                </a:solidFill>
                <a:latin typeface="Georgia"/>
              </a:rPr>
              <a:t>75.000 €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94960" y="3977640"/>
            <a:ext cx="6400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68112" y="4050792"/>
            <a:ext cx="640080" cy="420624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68112" y="4087368"/>
            <a:ext cx="640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20%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17920" y="402336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Georgia"/>
              </a:rPr>
              <a:t>Antes del 30 de junio de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17920" y="427024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i="1">
                <a:solidFill>
                  <a:srgbClr val="8A8A8A"/>
                </a:solidFill>
                <a:latin typeface="Calibri"/>
              </a:rPr>
              <a:t>Segundo tramo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332720" y="41148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600" b="1" i="0">
                <a:solidFill>
                  <a:srgbClr val="C8102E"/>
                </a:solidFill>
                <a:latin typeface="Georgia"/>
              </a:rPr>
              <a:t>50.000 €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394960" y="4617720"/>
            <a:ext cx="6400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468112" y="4690872"/>
            <a:ext cx="640080" cy="420624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468112" y="4727448"/>
            <a:ext cx="640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30%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17920" y="466344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Georgia"/>
              </a:rPr>
              <a:t>Antes del 23 de diciembre de 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17920" y="491032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i="1">
                <a:solidFill>
                  <a:srgbClr val="8A8A8A"/>
                </a:solidFill>
                <a:latin typeface="Calibri"/>
              </a:rPr>
              <a:t>Previo Camp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332720" y="47548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600" b="1" i="0">
                <a:solidFill>
                  <a:srgbClr val="C8102E"/>
                </a:solidFill>
                <a:latin typeface="Georgia"/>
              </a:rPr>
              <a:t>75.000 €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394960" y="5257800"/>
            <a:ext cx="6400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5468112" y="5330952"/>
            <a:ext cx="640080" cy="420624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468112" y="5367528"/>
            <a:ext cx="6400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Georgia"/>
              </a:rPr>
              <a:t>20%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17920" y="5303520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  <a:latin typeface="Georgia"/>
              </a:rPr>
              <a:t>Antes del 19 de enero de 2027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7920" y="5550408"/>
            <a:ext cx="411480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0" i="1">
                <a:solidFill>
                  <a:srgbClr val="8A8A8A"/>
                </a:solidFill>
                <a:latin typeface="Calibri"/>
              </a:rPr>
              <a:t>Previo Camp 2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332720" y="539496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600" b="1" i="0">
                <a:solidFill>
                  <a:srgbClr val="C8102E"/>
                </a:solidFill>
                <a:latin typeface="Georgia"/>
              </a:rPr>
              <a:t>50.000 €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394960" y="5943600"/>
            <a:ext cx="6400800" cy="384048"/>
          </a:xfrm>
          <a:prstGeom prst="rect">
            <a:avLst/>
          </a:prstGeom>
          <a:solidFill>
            <a:srgbClr val="EFE7D8"/>
          </a:solidFill>
          <a:ln>
            <a:solidFill>
              <a:srgbClr val="B8A0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532120" y="6016752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900" b="1" i="0">
                <a:solidFill>
                  <a:srgbClr val="2B2B2B"/>
                </a:solidFill>
                <a:latin typeface="Calibri"/>
              </a:rPr>
              <a:t>SUMA TRAMOS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595360" y="5989320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400" b="1" i="0">
                <a:solidFill>
                  <a:srgbClr val="1A1A1A"/>
                </a:solidFill>
                <a:latin typeface="Georgia"/>
              </a:rPr>
              <a:t>250.000 € · sin IVA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03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02 · INTRODUCCIÓN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Objetivo de la presentación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48640" y="2926080"/>
            <a:ext cx="685800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1">
                <a:solidFill>
                  <a:srgbClr val="2B2B2B"/>
                </a:solidFill>
                <a:latin typeface="Georgia"/>
              </a:rPr>
              <a:t>“Alinear a todo el equipo del hotel para recibir a Tudor Pro Cycling Team con el nivel de servicio, privacidad y coordinación que este proyecto merece.”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63840" y="2788920"/>
            <a:ext cx="3840480" cy="3108960"/>
          </a:xfrm>
          <a:prstGeom prst="rect">
            <a:avLst/>
          </a:prstGeom>
          <a:solidFill>
            <a:srgbClr val="EFE7D8"/>
          </a:solidFill>
          <a:ln>
            <a:solidFill>
              <a:srgbClr val="B8A08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38160" y="3063240"/>
            <a:ext cx="32004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8C7358"/>
                </a:solidFill>
                <a:latin typeface="Calibri"/>
              </a:rPr>
              <a:t>EN ESTA SESIÓN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60" y="356616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2480" y="3566160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Calibri"/>
              </a:rPr>
              <a:t>El acuerdo firmado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38160" y="402336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4023360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Calibri"/>
              </a:rPr>
              <a:t>Necesidades operativas del grupo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38160" y="448056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12480" y="4480560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Calibri"/>
              </a:rPr>
              <a:t>Implicación por departamento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38160" y="4937760"/>
            <a:ext cx="27432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2480" y="4937760"/>
            <a:ext cx="3108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Calibri"/>
              </a:rPr>
              <a:t>Próximos pasos internos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04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03 · VISTA GENERAL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Resumen ejecutivo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2880360"/>
            <a:ext cx="38100" cy="54864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29718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Colaboración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23360" y="299923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Acuerdo con Tudor Pro Cycling Team, equipo profesional de referencia.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57200" y="3520440"/>
            <a:ext cx="11247120" cy="5486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57200" y="3520440"/>
            <a:ext cx="38100" cy="54864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361188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Buyout exclusivo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23360" y="363931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Uso exclusivo del hotel en los dos training camps principales.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4160520"/>
            <a:ext cx="11247120" cy="5486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57200" y="4160520"/>
            <a:ext cx="38100" cy="54864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25196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Tres estancias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23360" y="427939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Diciembre 2026, enero 2027 y febrero 2027.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4800600"/>
            <a:ext cx="11247120" cy="5486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57200" y="4800600"/>
            <a:ext cx="38100" cy="54864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85800" y="489204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Proyecto estratégico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23360" y="491947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Potencial de colaboración a medio y largo plazo.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57200" y="5440680"/>
            <a:ext cx="11247120" cy="54864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57200" y="5440680"/>
            <a:ext cx="38100" cy="54864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5800" y="55321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Coordinación total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23360" y="5559552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Trabajo transversal entre todos los departamentos del hotel.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05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04 · LOGÍSTICA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Necesidades logísticas del equipo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88036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301752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Almacén seguro de bicicletas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Cerrado con llave, vigilado y con horario de acceso · custodia entre camps.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288036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301752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Zona de lavado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33756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Espacio dedicado con suministro de agua para las bicicletas del equipo.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397764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" y="411480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Taller mecánico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443484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Ubicación fija para mecánicos, montaje, herramientas y acceso operativo.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217920" y="397764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0" y="411480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Tomas de corriente y recarga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443484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Instalaciones eléctricas para camiones y equipamiento de los equipos.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07492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521208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Aparcamiento de flota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553212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Furgonetas, coches de apoyo, remolques y camiones del equipo.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217920" y="507492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521208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Seguridad general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553212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Control perimetral y de accesos · gestión de invitados externos.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6172200"/>
            <a:ext cx="5623560" cy="9601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6309360"/>
            <a:ext cx="521208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 i="0">
                <a:solidFill>
                  <a:srgbClr val="1A1A1A"/>
                </a:solidFill>
                <a:latin typeface="Georgia"/>
              </a:rPr>
              <a:t>Almacenamiento material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6629400"/>
            <a:ext cx="521208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00" b="0" i="0">
                <a:solidFill>
                  <a:srgbClr val="4A4A4A"/>
                </a:solidFill>
                <a:latin typeface="Calibri"/>
              </a:rPr>
              <a:t>Equipamiento deportivo y suministros de nutrición en espacio dedicado.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217920" y="6172200"/>
            <a:ext cx="5623560" cy="96012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217920" y="6355080"/>
            <a:ext cx="5623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000" b="1" i="0">
                <a:solidFill>
                  <a:srgbClr val="C8102E"/>
                </a:solidFill>
                <a:latin typeface="Calibri"/>
              </a:rPr>
              <a:t>COORDINACIÓN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3680" y="6629400"/>
            <a:ext cx="48920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 i="0">
                <a:solidFill>
                  <a:srgbClr val="FFFFFF"/>
                </a:solidFill>
                <a:latin typeface="Georgia"/>
              </a:rPr>
              <a:t>Trabajo transversal entre mantenimiento, recepción y seguridad.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06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05 · CALENDARIO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Fechas de estancia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31520" y="3063240"/>
            <a:ext cx="10698480" cy="19050"/>
          </a:xfrm>
          <a:prstGeom prst="rect">
            <a:avLst/>
          </a:prstGeom>
          <a:solidFill>
            <a:srgbClr val="B8A0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108960"/>
            <a:ext cx="3749039" cy="30175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57200" y="3108960"/>
            <a:ext cx="3749039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31520" y="3383280"/>
            <a:ext cx="3200399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TRAINING CAMP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794760"/>
            <a:ext cx="320039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Georgia"/>
              </a:rPr>
              <a:t>6 – 22 dic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709160"/>
            <a:ext cx="320039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 i="1">
                <a:solidFill>
                  <a:srgbClr val="2B2B2B"/>
                </a:solidFill>
                <a:latin typeface="Georgia"/>
              </a:rPr>
              <a:t>16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257800"/>
            <a:ext cx="320039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 i="0">
                <a:solidFill>
                  <a:srgbClr val="8C7358"/>
                </a:solidFill>
                <a:latin typeface="Calibri"/>
              </a:rPr>
              <a:t>Hotel en BUYOUT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70832" y="3108960"/>
            <a:ext cx="3749039" cy="30175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370832" y="3108960"/>
            <a:ext cx="3749039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645152" y="3383280"/>
            <a:ext cx="3200399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TRAINING CAMP 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5152" y="3794760"/>
            <a:ext cx="320039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Georgia"/>
              </a:rPr>
              <a:t>4 – 18 ene 2027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45152" y="4709160"/>
            <a:ext cx="320039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 i="1">
                <a:solidFill>
                  <a:srgbClr val="2B2B2B"/>
                </a:solidFill>
                <a:latin typeface="Georgia"/>
              </a:rPr>
              <a:t>14 noches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45152" y="5257800"/>
            <a:ext cx="320039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 i="0">
                <a:solidFill>
                  <a:srgbClr val="8C7358"/>
                </a:solidFill>
                <a:latin typeface="Calibri"/>
              </a:rPr>
              <a:t>Hotel en BUYOUT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84464" y="3108960"/>
            <a:ext cx="3749039" cy="301752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284464" y="3108960"/>
            <a:ext cx="3749039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58784" y="3383280"/>
            <a:ext cx="3200399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TRAINING CAMP 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58784" y="3794760"/>
            <a:ext cx="3200399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200" b="1" i="0">
                <a:solidFill>
                  <a:srgbClr val="1A1A1A"/>
                </a:solidFill>
                <a:latin typeface="Georgia"/>
              </a:rPr>
              <a:t>13 – 21 feb 2027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58784" y="4709160"/>
            <a:ext cx="3200399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 i="1">
                <a:solidFill>
                  <a:srgbClr val="2B2B2B"/>
                </a:solidFill>
                <a:latin typeface="Georgia"/>
              </a:rPr>
              <a:t>8 noches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558784" y="5257800"/>
            <a:ext cx="3200399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1" i="0">
                <a:solidFill>
                  <a:srgbClr val="8C7358"/>
                </a:solidFill>
                <a:latin typeface="Calibri"/>
              </a:rPr>
              <a:t>13 habitaciones twin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07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06 · HABITACIONES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Condiciones de alojamiento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92608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29718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Buyout exclusivo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9120" y="299923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Camps 1 y 2 · uso completo del hotel.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352044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35661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Camp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9120" y="359359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13 habitaciones twin reservadas para el equipo.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" y="411480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41605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Housekeeping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89120" y="418795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Servicio diario adaptado a los horarios del grupo.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7200" y="470916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47548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Privacidad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478231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Zonas comunes coordinadas · sin clientes externos en camps 1 y 2.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7200" y="5303520"/>
            <a:ext cx="38100" cy="457200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5349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Rooming list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89120" y="537667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Definida junto con el equipo antes de la llegada.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08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07 · CONFIGURACIÓN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Composición de habitaciones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57200" y="2926080"/>
            <a:ext cx="274320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3200400"/>
            <a:ext cx="27432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C8102E"/>
                </a:solidFill>
                <a:latin typeface="Georgia"/>
              </a:rPr>
              <a:t>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48056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Georgia"/>
              </a:rPr>
              <a:t>Awaken Rooms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9377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 i="0">
                <a:solidFill>
                  <a:srgbClr val="2B2B2B"/>
                </a:solidFill>
                <a:latin typeface="Calibri"/>
              </a:rPr>
              <a:t>47 m²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5303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 i="1">
                <a:solidFill>
                  <a:srgbClr val="8A8A8A"/>
                </a:solidFill>
                <a:latin typeface="Calibri"/>
              </a:rPr>
              <a:t>Uso individual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91840" y="2926080"/>
            <a:ext cx="274320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291840" y="3200400"/>
            <a:ext cx="27432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C8102E"/>
                </a:solidFill>
                <a:latin typeface="Georgia"/>
              </a:rPr>
              <a:t>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1840" y="448056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Georgia"/>
              </a:rPr>
              <a:t>Suite Rooms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91840" y="49377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 i="0">
                <a:solidFill>
                  <a:srgbClr val="2B2B2B"/>
                </a:solidFill>
                <a:latin typeface="Calibri"/>
              </a:rPr>
              <a:t>86 m²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91840" y="5303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 i="1">
                <a:solidFill>
                  <a:srgbClr val="8A8A8A"/>
                </a:solidFill>
                <a:latin typeface="Calibri"/>
              </a:rPr>
              <a:t>Uso individual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26480" y="2926080"/>
            <a:ext cx="274320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26480" y="3200400"/>
            <a:ext cx="27432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C8102E"/>
                </a:solidFill>
                <a:latin typeface="Georgia"/>
              </a:rPr>
              <a:t>32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6480" y="448056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Georgia"/>
              </a:rPr>
              <a:t>Serenity Rooms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6480" y="49377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 i="0">
                <a:solidFill>
                  <a:srgbClr val="2B2B2B"/>
                </a:solidFill>
                <a:latin typeface="Calibri"/>
              </a:rPr>
              <a:t>75 m²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26480" y="5303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 i="1">
                <a:solidFill>
                  <a:srgbClr val="8A8A8A"/>
                </a:solidFill>
                <a:latin typeface="Calibri"/>
              </a:rPr>
              <a:t>Uso twin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961120" y="2926080"/>
            <a:ext cx="2743200" cy="3108960"/>
          </a:xfrm>
          <a:prstGeom prst="rect">
            <a:avLst/>
          </a:prstGeom>
          <a:solidFill>
            <a:srgbClr val="FFFFFF"/>
          </a:solidFill>
          <a:ln>
            <a:solidFill>
              <a:srgbClr val="D9D2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961120" y="3200400"/>
            <a:ext cx="274320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 i="0">
                <a:solidFill>
                  <a:srgbClr val="C8102E"/>
                </a:solidFill>
                <a:latin typeface="Georgia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61120" y="4480560"/>
            <a:ext cx="2743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600" b="1" i="0">
                <a:solidFill>
                  <a:srgbClr val="1A1A1A"/>
                </a:solidFill>
                <a:latin typeface="Georgia"/>
              </a:rPr>
              <a:t>Apartamentos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61120" y="49377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200" b="0" i="0">
                <a:solidFill>
                  <a:srgbClr val="2B2B2B"/>
                </a:solidFill>
                <a:latin typeface="Calibri"/>
              </a:rPr>
              <a:t>105 m²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961120" y="530352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100" b="0" i="1">
                <a:solidFill>
                  <a:srgbClr val="8A8A8A"/>
                </a:solidFill>
                <a:latin typeface="Calibri"/>
              </a:rPr>
              <a:t>2 hab · 2–3 pax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92608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4A4A4A"/>
                </a:solidFill>
                <a:latin typeface="Calibri"/>
              </a:rPr>
              <a:t>RITUAL DE TERRA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48640"/>
            <a:ext cx="36576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800" b="0" i="0">
                <a:solidFill>
                  <a:srgbClr val="8A8A8A"/>
                </a:solidFill>
                <a:latin typeface="Calibri"/>
              </a:rPr>
              <a:t>MORAIRA · RESORT &amp; SPA</a:t>
            </a:r>
          </a:p>
        </p:txBody>
      </p:sp>
      <p:sp>
        <p:nvSpPr>
          <p:cNvPr id="5" name="Rectangle 4"/>
          <p:cNvSpPr/>
          <p:nvPr/>
        </p:nvSpPr>
        <p:spPr>
          <a:xfrm>
            <a:off x="10911535" y="384048"/>
            <a:ext cx="82296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76895" y="502920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900" b="1" i="0">
                <a:solidFill>
                  <a:srgbClr val="2B2B2B"/>
                </a:solidFill>
                <a:latin typeface="Calibri"/>
              </a:rPr>
              <a:t>TUDOR PRO CYCLING TEAM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6291072"/>
            <a:ext cx="11277295" cy="9525"/>
          </a:xfrm>
          <a:prstGeom prst="rect">
            <a:avLst/>
          </a:prstGeom>
          <a:solidFill>
            <a:srgbClr val="D9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0" i="0">
                <a:solidFill>
                  <a:srgbClr val="8A8A8A"/>
                </a:solidFill>
                <a:latin typeface="Calibri"/>
              </a:rPr>
              <a:t>Training Camps 2026–2027 · Uso interno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5695" y="64008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/>
            <a:r>
              <a:rPr sz="1000" b="0" i="0">
                <a:solidFill>
                  <a:srgbClr val="8A8A8A"/>
                </a:solidFill>
                <a:latin typeface="Calibri"/>
              </a:rPr>
              <a:t>09 / 19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28016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000" b="1" i="0">
                <a:solidFill>
                  <a:srgbClr val="C8102E"/>
                </a:solidFill>
                <a:latin typeface="Calibri"/>
              </a:rPr>
              <a:t>08 · RESTAURACIÓN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1600200"/>
            <a:ext cx="1005840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600" b="0" i="0">
                <a:solidFill>
                  <a:srgbClr val="1A1A1A"/>
                </a:solidFill>
                <a:latin typeface="Georgia"/>
              </a:rPr>
              <a:t>Madre Restaurant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606040"/>
            <a:ext cx="640080" cy="28575"/>
          </a:xfrm>
          <a:prstGeom prst="rect">
            <a:avLst/>
          </a:prstGeom>
          <a:solidFill>
            <a:srgbClr val="C81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297180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297180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Servicio de sala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06240" y="299923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personal dedicado durante toda la estancia.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56616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356616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Dos chefs principales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06240" y="359359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cocina coordinada con el equipo médico.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416052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2960" y="416052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Nutrición deportiva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06240" y="418795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menús adaptados a atletas de alto rendimiento.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75488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75488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Materias primas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6240" y="478231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compradas por el hotel y refacturadas semanalmente cuando aplique.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5349240"/>
            <a:ext cx="274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 i="0">
                <a:solidFill>
                  <a:srgbClr val="C8102E"/>
                </a:solidFill>
                <a:latin typeface="Calibri"/>
              </a:rPr>
              <a:t>◆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349240"/>
            <a:ext cx="3200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  <a:latin typeface="Georgia"/>
              </a:rPr>
              <a:t>Limpieza y logística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06240" y="5376672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 i="0">
                <a:solidFill>
                  <a:srgbClr val="4A4A4A"/>
                </a:solidFill>
                <a:latin typeface="Calibri"/>
              </a:rPr>
              <a:t>coordinada con housekeeping y F&amp;B.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